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353" r:id="rId3"/>
    <p:sldId id="310" r:id="rId4"/>
    <p:sldId id="377" r:id="rId5"/>
    <p:sldId id="299" r:id="rId6"/>
    <p:sldId id="376" r:id="rId7"/>
    <p:sldId id="328" r:id="rId8"/>
    <p:sldId id="378" r:id="rId9"/>
    <p:sldId id="334" r:id="rId10"/>
    <p:sldId id="339" r:id="rId11"/>
    <p:sldId id="344" r:id="rId12"/>
    <p:sldId id="354" r:id="rId13"/>
    <p:sldId id="412" r:id="rId14"/>
    <p:sldId id="301" r:id="rId15"/>
    <p:sldId id="257" r:id="rId16"/>
    <p:sldId id="380" r:id="rId17"/>
    <p:sldId id="417" r:id="rId18"/>
    <p:sldId id="355" r:id="rId19"/>
    <p:sldId id="387" r:id="rId20"/>
    <p:sldId id="373" r:id="rId21"/>
    <p:sldId id="413" r:id="rId22"/>
    <p:sldId id="389" r:id="rId23"/>
    <p:sldId id="390" r:id="rId24"/>
    <p:sldId id="359" r:id="rId25"/>
    <p:sldId id="358" r:id="rId26"/>
    <p:sldId id="393" r:id="rId27"/>
    <p:sldId id="391" r:id="rId28"/>
    <p:sldId id="422" r:id="rId29"/>
    <p:sldId id="423" r:id="rId30"/>
    <p:sldId id="418" r:id="rId31"/>
    <p:sldId id="420" r:id="rId32"/>
    <p:sldId id="421" r:id="rId33"/>
    <p:sldId id="360" r:id="rId34"/>
    <p:sldId id="392" r:id="rId35"/>
    <p:sldId id="386" r:id="rId36"/>
    <p:sldId id="424" r:id="rId37"/>
    <p:sldId id="258" r:id="rId38"/>
    <p:sldId id="260" r:id="rId39"/>
    <p:sldId id="261" r:id="rId40"/>
    <p:sldId id="394" r:id="rId41"/>
    <p:sldId id="264" r:id="rId42"/>
    <p:sldId id="265" r:id="rId43"/>
    <p:sldId id="262" r:id="rId44"/>
    <p:sldId id="263" r:id="rId45"/>
    <p:sldId id="266" r:id="rId46"/>
    <p:sldId id="271" r:id="rId47"/>
    <p:sldId id="270" r:id="rId48"/>
    <p:sldId id="267" r:id="rId49"/>
    <p:sldId id="288" r:id="rId50"/>
    <p:sldId id="286" r:id="rId51"/>
    <p:sldId id="395" r:id="rId52"/>
    <p:sldId id="365" r:id="rId53"/>
    <p:sldId id="366" r:id="rId54"/>
    <p:sldId id="367" r:id="rId55"/>
    <p:sldId id="368" r:id="rId56"/>
    <p:sldId id="369" r:id="rId57"/>
    <p:sldId id="398" r:id="rId58"/>
    <p:sldId id="402" r:id="rId59"/>
    <p:sldId id="399" r:id="rId60"/>
    <p:sldId id="400" r:id="rId61"/>
    <p:sldId id="401" r:id="rId62"/>
    <p:sldId id="407" r:id="rId63"/>
    <p:sldId id="414" r:id="rId64"/>
    <p:sldId id="415" r:id="rId65"/>
    <p:sldId id="425" r:id="rId66"/>
    <p:sldId id="416" r:id="rId6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5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2000" b="1" i="0" u="none" strike="noStrike" baseline="0" dirty="0" smtClean="0">
                <a:solidFill>
                  <a:srgbClr val="0070C0"/>
                </a:solidFill>
                <a:effectLst/>
              </a:rPr>
              <a:t>Study showing patient’s expectations from physician</a:t>
            </a:r>
            <a:endParaRPr lang="en-US" sz="2000" dirty="0">
              <a:solidFill>
                <a:srgbClr val="0070C0"/>
              </a:solidFill>
            </a:endParaRP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Lbls>
            <c:dLbl>
              <c:idx val="2"/>
              <c:spPr>
                <a:solidFill>
                  <a:srgbClr val="FF0000"/>
                </a:solidFill>
              </c:spPr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rgbClr val="0070C0"/>
              </a:solidFill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Sheet1!$A$1:$A$12</c:f>
              <c:strCache>
                <c:ptCount val="12"/>
                <c:pt idx="0">
                  <c:v>Expects good treatment </c:v>
                </c:pt>
                <c:pt idx="1">
                  <c:v>Greetings from doctor </c:v>
                </c:pt>
                <c:pt idx="2">
                  <c:v>Good history taking </c:v>
                </c:pt>
                <c:pt idx="3">
                  <c:v>Attentiveness</c:v>
                </c:pt>
                <c:pt idx="4">
                  <c:v>To narrate their ailments</c:v>
                </c:pt>
                <c:pt idx="5">
                  <c:v>Privacy</c:v>
                </c:pt>
                <c:pt idx="6">
                  <c:v>Clarification of prescription</c:v>
                </c:pt>
                <c:pt idx="7">
                  <c:v>Referral if needed </c:v>
                </c:pt>
                <c:pt idx="8">
                  <c:v>Dietary advice </c:v>
                </c:pt>
                <c:pt idx="9">
                  <c:v> Information about the ailment</c:v>
                </c:pt>
                <c:pt idx="10">
                  <c:v>Partnership in decision making </c:v>
                </c:pt>
                <c:pt idx="11">
                  <c:v>Confidentiality</c:v>
                </c:pt>
              </c:strCache>
            </c:strRef>
          </c:cat>
          <c:val>
            <c:numRef>
              <c:f>Sheet1!$B$1:$B$12</c:f>
              <c:numCache>
                <c:formatCode>0.00%</c:formatCode>
                <c:ptCount val="12"/>
                <c:pt idx="0">
                  <c:v>0.70699999999999996</c:v>
                </c:pt>
                <c:pt idx="1">
                  <c:v>0.51910000000000001</c:v>
                </c:pt>
                <c:pt idx="2" formatCode="0%">
                  <c:v>1</c:v>
                </c:pt>
                <c:pt idx="3">
                  <c:v>0.7802</c:v>
                </c:pt>
                <c:pt idx="4" formatCode="0%">
                  <c:v>0.87</c:v>
                </c:pt>
                <c:pt idx="5" formatCode="0%">
                  <c:v>0.75</c:v>
                </c:pt>
                <c:pt idx="6">
                  <c:v>0.75149999999999995</c:v>
                </c:pt>
                <c:pt idx="7" formatCode="0%">
                  <c:v>0.98</c:v>
                </c:pt>
                <c:pt idx="8" formatCode="0%">
                  <c:v>0.67</c:v>
                </c:pt>
                <c:pt idx="9">
                  <c:v>0.75790000000000002</c:v>
                </c:pt>
                <c:pt idx="10">
                  <c:v>0.72919999999999996</c:v>
                </c:pt>
                <c:pt idx="11">
                  <c:v>0.46489999999999998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40"/>
        <c:axId val="86725016"/>
        <c:axId val="86726976"/>
      </c:barChart>
      <c:catAx>
        <c:axId val="8672501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100" b="1">
                <a:solidFill>
                  <a:srgbClr val="002060"/>
                </a:solidFill>
              </a:defRPr>
            </a:pPr>
            <a:endParaRPr lang="en-US"/>
          </a:p>
        </c:txPr>
        <c:crossAx val="86726976"/>
        <c:crosses val="autoZero"/>
        <c:auto val="1"/>
        <c:lblAlgn val="ctr"/>
        <c:lblOffset val="100"/>
        <c:noMultiLvlLbl val="0"/>
      </c:catAx>
      <c:valAx>
        <c:axId val="86726976"/>
        <c:scaling>
          <c:orientation val="minMax"/>
        </c:scaling>
        <c:delete val="0"/>
        <c:axPos val="l"/>
        <c:majorGridlines/>
        <c:numFmt formatCode="0.00%" sourceLinked="1"/>
        <c:majorTickMark val="none"/>
        <c:minorTickMark val="none"/>
        <c:tickLblPos val="nextTo"/>
        <c:crossAx val="86725016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</c:sp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773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945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812335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64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147354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9948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7100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012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223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058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337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095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9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131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578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228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958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04800"/>
            <a:ext cx="8153400" cy="137159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Physician in the Digital Era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2743200"/>
            <a:ext cx="5105400" cy="1905000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</a:rPr>
              <a:t>Quazi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Tarikul</a:t>
            </a:r>
            <a:r>
              <a:rPr lang="en-US" sz="2800" b="1" dirty="0" smtClean="0">
                <a:solidFill>
                  <a:schemeClr val="tx1"/>
                </a:solidFill>
              </a:rPr>
              <a:t> Islam</a:t>
            </a:r>
          </a:p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Professor of Medicine</a:t>
            </a:r>
          </a:p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Popular Medical College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55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609600"/>
            <a:ext cx="6589199" cy="1280890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Age of Enlightenment</a:t>
            </a:r>
            <a:r>
              <a:rPr lang="en-US" b="1" dirty="0">
                <a:latin typeface="Calibri" panose="020F0502020204030204" pitchFamily="34" charset="0"/>
              </a:rPr>
              <a:t/>
            </a:r>
            <a:br>
              <a:rPr lang="en-US" b="1" dirty="0">
                <a:latin typeface="Calibri" panose="020F0502020204030204" pitchFamily="34" charset="0"/>
              </a:rPr>
            </a:b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8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During the 18th-century, 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physicians upgraded their </a:t>
            </a: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knowledge by 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becoming more scientific. </a:t>
            </a:r>
            <a:endParaRPr lang="en-US" sz="28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Advanced </a:t>
            </a:r>
            <a:r>
              <a:rPr lang="en-US" sz="28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research centers </a:t>
            </a: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opened in 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the early 20th </a:t>
            </a: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century. 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sz="28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sz="28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94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1143000"/>
            <a:ext cx="7239000" cy="49831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The 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mid-20th century was characterized </a:t>
            </a: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by development of</a:t>
            </a:r>
          </a:p>
          <a:p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</a:rPr>
              <a:t>A</a:t>
            </a:r>
            <a:r>
              <a:rPr lang="en-US" sz="28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ntibiotics. </a:t>
            </a:r>
          </a:p>
          <a:p>
            <a:r>
              <a:rPr lang="en-US" sz="28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Genetics</a:t>
            </a:r>
          </a:p>
          <a:p>
            <a:r>
              <a:rPr lang="en-US" sz="28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Lab technology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These advancements has led 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to modern medicine.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137" y="4699968"/>
            <a:ext cx="3686175" cy="139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982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1524000"/>
            <a:ext cx="6591985" cy="3777622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36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>
              <a:buNone/>
            </a:pPr>
            <a:r>
              <a:rPr lang="en-US" sz="3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REVOLUTION </a:t>
            </a:r>
          </a:p>
          <a:p>
            <a:pPr algn="ctr">
              <a:buNone/>
            </a:pPr>
            <a:r>
              <a:rPr lang="en-US" sz="3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In</a:t>
            </a:r>
          </a:p>
          <a:p>
            <a:pPr algn="ctr">
              <a:buNone/>
            </a:pPr>
            <a:r>
              <a:rPr lang="en-US" sz="3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MEDICAL SCIENCE</a:t>
            </a:r>
            <a:endParaRPr lang="en-US" sz="36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624110"/>
            <a:ext cx="7543799" cy="1280890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What does </a:t>
            </a:r>
            <a:r>
              <a:rPr lang="en-US" b="1" i="1" dirty="0">
                <a:solidFill>
                  <a:schemeClr val="tx1"/>
                </a:solidFill>
                <a:latin typeface="Calibri" panose="020F0502020204030204" pitchFamily="34" charset="0"/>
              </a:rPr>
              <a:t>Digital Revolution</a:t>
            </a: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 mean?</a:t>
            </a:r>
            <a:br>
              <a:rPr lang="en-US" b="1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endParaRPr lang="en-US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2099" y="1600200"/>
            <a:ext cx="7315200" cy="4800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b="1" dirty="0" smtClean="0"/>
              <a:t> </a:t>
            </a: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The Digital Revolution refers to the advancement of technology from analog electronic and mechanical devices to the digital technology available today. </a:t>
            </a:r>
          </a:p>
          <a:p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The </a:t>
            </a:r>
            <a:r>
              <a:rPr lang="en-US" sz="28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era</a:t>
            </a: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started to during the </a:t>
            </a:r>
            <a:r>
              <a:rPr lang="en-US" sz="28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1980</a:t>
            </a: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s and is ongoing.</a:t>
            </a:r>
          </a:p>
          <a:p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Until 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today modern devices are coming up at 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</a:rPr>
              <a:t>Ultra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</a:rPr>
              <a:t>Micro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 and 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</a:rPr>
              <a:t>Nano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 technologies level</a:t>
            </a: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. 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34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524000"/>
            <a:ext cx="7086600" cy="4297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Advancement has occurred in</a:t>
            </a:r>
          </a:p>
          <a:p>
            <a:pPr marL="0" indent="0">
              <a:buNone/>
            </a:pPr>
            <a:endParaRPr lang="en-US" sz="28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r>
              <a:rPr lang="en-US" sz="3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Disease identification</a:t>
            </a:r>
          </a:p>
          <a:p>
            <a:r>
              <a:rPr lang="en-US" sz="3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Drug development</a:t>
            </a:r>
          </a:p>
          <a:p>
            <a:r>
              <a:rPr lang="en-US" sz="3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Newer diagnostic tools an machineries</a:t>
            </a:r>
          </a:p>
          <a:p>
            <a:pPr marL="0" indent="0">
              <a:buNone/>
            </a:pPr>
            <a:endParaRPr lang="en-US" sz="28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18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599" y="457200"/>
            <a:ext cx="7581331" cy="5821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Revolutionary change is ongoing in every sector due to technological advancement:</a:t>
            </a:r>
          </a:p>
          <a:p>
            <a:pPr marL="0" indent="0">
              <a:buNone/>
            </a:pPr>
            <a:endParaRPr lang="en-US" sz="28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Medical Study</a:t>
            </a:r>
          </a:p>
          <a:p>
            <a:pPr>
              <a:buFontTx/>
              <a:buChar char="-"/>
            </a:pP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Diagnosis</a:t>
            </a:r>
          </a:p>
          <a:p>
            <a:pPr>
              <a:buFontTx/>
              <a:buChar char="-"/>
            </a:pP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Treatment</a:t>
            </a:r>
          </a:p>
          <a:p>
            <a:pPr>
              <a:buFontTx/>
              <a:buChar char="-"/>
            </a:pP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Disease Monitoring</a:t>
            </a:r>
          </a:p>
          <a:p>
            <a:pPr>
              <a:buFontTx/>
              <a:buChar char="-"/>
            </a:pP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Communication between doctor and patient</a:t>
            </a:r>
          </a:p>
          <a:p>
            <a:pPr>
              <a:buFontTx/>
              <a:buChar char="-"/>
            </a:pP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Research</a:t>
            </a:r>
          </a:p>
          <a:p>
            <a:pPr marL="0" indent="0">
              <a:buNone/>
            </a:pPr>
            <a:endParaRPr lang="en-US" dirty="0" smtClean="0"/>
          </a:p>
          <a:p>
            <a:pPr>
              <a:buFontTx/>
              <a:buChar char="-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1018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1" y="4923773"/>
            <a:ext cx="4324865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 descr="Image result for diagnostic tool medic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1" y="2519847"/>
            <a:ext cx="4000500" cy="2454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220" y="3036062"/>
            <a:ext cx="2971799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0"/>
            <a:ext cx="4343400" cy="2511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00600" cy="3077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974399"/>
            <a:ext cx="4800601" cy="185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77633"/>
            <a:ext cx="2163220" cy="1896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0142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800" b="1" dirty="0" smtClean="0"/>
          </a:p>
          <a:p>
            <a:endParaRPr lang="en-US" sz="2800" b="1" dirty="0"/>
          </a:p>
          <a:p>
            <a:endParaRPr lang="en-US" sz="2800" b="1" dirty="0" smtClean="0"/>
          </a:p>
          <a:p>
            <a:pPr marL="0" indent="0">
              <a:buNone/>
            </a:pPr>
            <a:r>
              <a:rPr lang="en-US" sz="2800" b="1" dirty="0" smtClean="0"/>
              <a:t>                   </a:t>
            </a:r>
            <a:r>
              <a:rPr lang="en-US" sz="3600" b="1" dirty="0" smtClean="0"/>
              <a:t>PHYSICIANS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16927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990600"/>
            <a:ext cx="7353985" cy="377762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3200" b="1" dirty="0" smtClean="0">
                <a:solidFill>
                  <a:schemeClr val="tx1"/>
                </a:solidFill>
                <a:latin typeface="Calibri" panose="020F0502020204030204" pitchFamily="34" charset="0"/>
                <a:cs typeface="Aharoni" panose="02010803020104030203" pitchFamily="2" charset="-79"/>
              </a:rPr>
              <a:t>Definition of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Aharoni" panose="02010803020104030203" pitchFamily="2" charset="-79"/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  <a:latin typeface="Calibri" panose="020F0502020204030204" pitchFamily="34" charset="0"/>
                <a:cs typeface="Aharoni" panose="02010803020104030203" pitchFamily="2" charset="-79"/>
              </a:rPr>
              <a:t>Physician</a:t>
            </a:r>
          </a:p>
          <a:p>
            <a:pPr>
              <a:buNone/>
            </a:pPr>
            <a:r>
              <a:rPr lang="en-US" sz="3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   a person </a:t>
            </a:r>
            <a:r>
              <a:rPr lang="en-US" sz="32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skilled</a:t>
            </a:r>
            <a:r>
              <a:rPr lang="en-US" sz="3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in the art of healing; </a:t>
            </a:r>
            <a:r>
              <a:rPr lang="en-US" sz="32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specifically</a:t>
            </a:r>
            <a:r>
              <a:rPr lang="en-US" sz="3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 :one </a:t>
            </a:r>
            <a:r>
              <a:rPr lang="en-US" sz="32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educated</a:t>
            </a:r>
            <a:r>
              <a:rPr lang="en-US" sz="3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, clinically </a:t>
            </a:r>
            <a:r>
              <a:rPr lang="en-US" sz="32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experienced</a:t>
            </a:r>
            <a:r>
              <a:rPr lang="en-US" sz="3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, and </a:t>
            </a:r>
            <a:r>
              <a:rPr lang="en-US" sz="32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licensed</a:t>
            </a:r>
            <a:r>
              <a:rPr lang="en-US" sz="3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to practice medicine as usually distinguished from surgery. </a:t>
            </a:r>
          </a:p>
          <a:p>
            <a:pPr>
              <a:buNone/>
            </a:pPr>
            <a:r>
              <a:rPr lang="en-US" sz="3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    </a:t>
            </a:r>
          </a:p>
          <a:p>
            <a:pPr>
              <a:buNone/>
            </a:pPr>
            <a:r>
              <a:rPr lang="en-US" sz="3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   </a:t>
            </a:r>
            <a:r>
              <a:rPr lang="en-US" sz="32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WHO IS NOT A SURGEON IS A PHYSICIAN</a:t>
            </a:r>
          </a:p>
          <a:p>
            <a:endParaRPr lang="en-US" sz="32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165032" y="241554"/>
            <a:ext cx="60960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Physician in the Digital Era</a:t>
            </a:r>
            <a:br>
              <a:rPr lang="en-US" b="1" dirty="0" smtClean="0">
                <a:solidFill>
                  <a:srgbClr val="002060"/>
                </a:solidFill>
              </a:rPr>
            </a:br>
            <a:r>
              <a:rPr lang="en-US" b="1" dirty="0" smtClean="0">
                <a:solidFill>
                  <a:srgbClr val="002060"/>
                </a:solidFill>
              </a:rPr>
              <a:t>( PDE)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581400"/>
            <a:ext cx="7419109" cy="2960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42288"/>
            <a:ext cx="3110865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8" b="7608"/>
          <a:stretch/>
        </p:blipFill>
        <p:spPr bwMode="auto">
          <a:xfrm>
            <a:off x="6248400" y="1513332"/>
            <a:ext cx="2743200" cy="181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951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990600"/>
            <a:ext cx="6591985" cy="3777622"/>
          </a:xfrm>
        </p:spPr>
        <p:txBody>
          <a:bodyPr/>
          <a:lstStyle/>
          <a:p>
            <a:pPr algn="ctr">
              <a:buNone/>
            </a:pPr>
            <a:r>
              <a:rPr lang="en-US" dirty="0" smtClean="0">
                <a:latin typeface="Arial Black" pitchFamily="34" charset="0"/>
              </a:rPr>
              <a:t>         </a:t>
            </a:r>
          </a:p>
          <a:p>
            <a:pPr algn="ctr">
              <a:buNone/>
            </a:pPr>
            <a:endParaRPr lang="en-US" sz="36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>
              <a:buNone/>
            </a:pPr>
            <a:r>
              <a:rPr lang="en-US" sz="3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EVOLUTION  </a:t>
            </a:r>
          </a:p>
          <a:p>
            <a:pPr algn="ctr">
              <a:buNone/>
            </a:pPr>
            <a:r>
              <a:rPr lang="en-US" sz="3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of </a:t>
            </a:r>
          </a:p>
          <a:p>
            <a:pPr algn="ctr">
              <a:buNone/>
            </a:pPr>
            <a:r>
              <a:rPr lang="en-US" sz="3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MEDICAL SCIENCE</a:t>
            </a:r>
            <a:endParaRPr lang="en-US" sz="36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943100" y="154400"/>
            <a:ext cx="6455565" cy="1522000"/>
          </a:xfrm>
        </p:spPr>
        <p:txBody>
          <a:bodyPr>
            <a:normAutofit fontScale="90000"/>
          </a:bodyPr>
          <a:lstStyle/>
          <a:p>
            <a:pPr marL="285750" indent="-285750"/>
            <a:r>
              <a:rPr lang="en-US" b="1" dirty="0" smtClean="0">
                <a:latin typeface="Calibri" panose="020F0502020204030204" pitchFamily="34" charset="0"/>
              </a:rPr>
              <a:t>   Physicians </a:t>
            </a:r>
            <a:r>
              <a:rPr lang="en-US" b="1" dirty="0">
                <a:latin typeface="Calibri" panose="020F0502020204030204" pitchFamily="34" charset="0"/>
              </a:rPr>
              <a:t>of 21</a:t>
            </a:r>
            <a:r>
              <a:rPr lang="en-US" b="1" baseline="30000" dirty="0">
                <a:latin typeface="Calibri" panose="020F0502020204030204" pitchFamily="34" charset="0"/>
              </a:rPr>
              <a:t>st</a:t>
            </a:r>
            <a:r>
              <a:rPr lang="en-US" b="1" dirty="0">
                <a:latin typeface="Calibri" panose="020F0502020204030204" pitchFamily="34" charset="0"/>
              </a:rPr>
              <a:t> </a:t>
            </a:r>
            <a:r>
              <a:rPr lang="en-US" b="1" dirty="0" smtClean="0">
                <a:latin typeface="Calibri" panose="020F0502020204030204" pitchFamily="34" charset="0"/>
              </a:rPr>
              <a:t>century</a:t>
            </a:r>
            <a:br>
              <a:rPr lang="en-US" b="1" dirty="0" smtClean="0">
                <a:latin typeface="Calibri" panose="020F0502020204030204" pitchFamily="34" charset="0"/>
              </a:rPr>
            </a:br>
            <a:r>
              <a:rPr lang="en-US" b="1" dirty="0" smtClean="0">
                <a:latin typeface="Calibri" panose="020F0502020204030204" pitchFamily="34" charset="0"/>
              </a:rPr>
              <a:t>Modern </a:t>
            </a:r>
            <a:r>
              <a:rPr lang="en-US" b="1" dirty="0">
                <a:latin typeface="Calibri" panose="020F0502020204030204" pitchFamily="34" charset="0"/>
              </a:rPr>
              <a:t>Doctor</a:t>
            </a:r>
            <a:br>
              <a:rPr lang="en-US" b="1" dirty="0">
                <a:latin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</a:rPr>
              <a:t>Internet based doctor</a:t>
            </a:r>
            <a:r>
              <a:rPr lang="en-US" dirty="0">
                <a:latin typeface="Calibri" panose="020F0502020204030204" pitchFamily="34" charset="0"/>
              </a:rPr>
              <a:t/>
            </a:r>
            <a:br>
              <a:rPr lang="en-US" dirty="0">
                <a:latin typeface="Calibri" panose="020F0502020204030204" pitchFamily="34" charset="0"/>
              </a:rPr>
            </a:br>
            <a:endParaRPr lang="en-US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2166021"/>
            <a:ext cx="6591300" cy="3713408"/>
          </a:xfrm>
        </p:spPr>
      </p:pic>
    </p:spTree>
    <p:extLst>
      <p:ext uri="{BB962C8B-B14F-4D97-AF65-F5344CB8AC3E}">
        <p14:creationId xmlns:p14="http://schemas.microsoft.com/office/powerpoint/2010/main" val="64587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622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How are they?</a:t>
            </a:r>
            <a:endParaRPr lang="en-US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12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2000" y="1337355"/>
            <a:ext cx="51414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600" dirty="0">
                <a:latin typeface="Calibri" panose="020F0502020204030204" pitchFamily="34" charset="0"/>
              </a:rPr>
              <a:t>Smart with Smartphone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3600" dirty="0">
                <a:latin typeface="Calibri" panose="020F0502020204030204" pitchFamily="34" charset="0"/>
              </a:rPr>
              <a:t>Equipped with newer technology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401714"/>
            <a:ext cx="3483251" cy="23221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514" y="1337355"/>
            <a:ext cx="3357190" cy="18913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782" y="329943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73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657600"/>
            <a:ext cx="3871786" cy="2741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92579" y="1600200"/>
            <a:ext cx="3399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</a:rPr>
              <a:t>Greet the </a:t>
            </a:r>
            <a:r>
              <a:rPr lang="en-US" sz="3600" dirty="0" smtClean="0">
                <a:latin typeface="Calibri" panose="020F0502020204030204" pitchFamily="34" charset="0"/>
              </a:rPr>
              <a:t>patient</a:t>
            </a:r>
            <a:endParaRPr lang="en-US" sz="3600" dirty="0">
              <a:latin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0" y="0"/>
            <a:ext cx="4445000" cy="3429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49573" y="4572000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libri" panose="020F0502020204030204" pitchFamily="34" charset="0"/>
              </a:rPr>
              <a:t>Attentive </a:t>
            </a:r>
            <a:r>
              <a:rPr lang="en-US" sz="3600" dirty="0">
                <a:latin typeface="Calibri" panose="020F0502020204030204" pitchFamily="34" charset="0"/>
              </a:rPr>
              <a:t>to </a:t>
            </a:r>
            <a:r>
              <a:rPr lang="en-US" sz="3600" dirty="0" smtClean="0">
                <a:latin typeface="Calibri" panose="020F0502020204030204" pitchFamily="34" charset="0"/>
              </a:rPr>
              <a:t>patient</a:t>
            </a:r>
            <a:endParaRPr lang="en-US" sz="3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793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457200"/>
            <a:ext cx="5791200" cy="2971799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Dietary advice</a:t>
            </a:r>
          </a:p>
          <a:p>
            <a:r>
              <a:rPr lang="en-US" sz="36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Information about ailment</a:t>
            </a:r>
          </a:p>
          <a:p>
            <a:r>
              <a:rPr lang="en-US" sz="36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Partnership in decision making</a:t>
            </a:r>
          </a:p>
          <a:p>
            <a:endParaRPr lang="en-US" sz="36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298" y="3276600"/>
            <a:ext cx="5029962" cy="3124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7340" y="1219200"/>
            <a:ext cx="8382000" cy="12192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Good history taking capacity</a:t>
            </a:r>
          </a:p>
          <a:p>
            <a:r>
              <a:rPr lang="en-US" sz="36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Explain the problem accurately to patient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481" y="2819400"/>
            <a:ext cx="2379385" cy="3569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677" y="3124200"/>
            <a:ext cx="4724400" cy="3141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02921" y="1733769"/>
            <a:ext cx="548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600" dirty="0">
                <a:latin typeface="Calibri" pitchFamily="34" charset="0"/>
                <a:cs typeface="Calibri" pitchFamily="34" charset="0"/>
              </a:rPr>
              <a:t>Maintains Privacy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3600" dirty="0">
                <a:latin typeface="Calibri" pitchFamily="34" charset="0"/>
                <a:cs typeface="Calibri" pitchFamily="34" charset="0"/>
              </a:rPr>
              <a:t>Clarification of drugs </a:t>
            </a:r>
            <a:r>
              <a:rPr lang="en-US" sz="3600" dirty="0" smtClean="0">
                <a:latin typeface="Calibri" pitchFamily="34" charset="0"/>
                <a:cs typeface="Calibri" pitchFamily="34" charset="0"/>
              </a:rPr>
              <a:t>used</a:t>
            </a:r>
            <a:endParaRPr lang="en-US" sz="36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6" r="6942" b="12010"/>
          <a:stretch/>
        </p:blipFill>
        <p:spPr bwMode="auto">
          <a:xfrm>
            <a:off x="914399" y="4114800"/>
            <a:ext cx="5748019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321" y="762000"/>
            <a:ext cx="2838450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652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188" y="79593"/>
            <a:ext cx="4233378" cy="28153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93860" y="4948952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itchFamily="34" charset="0"/>
                <a:cs typeface="Calibri" pitchFamily="34" charset="0"/>
              </a:rPr>
              <a:t>Referral if </a:t>
            </a:r>
            <a:r>
              <a:rPr lang="en-US" sz="3600" dirty="0" smtClean="0">
                <a:latin typeface="Calibri" pitchFamily="34" charset="0"/>
                <a:cs typeface="Calibri" pitchFamily="34" charset="0"/>
              </a:rPr>
              <a:t>needed</a:t>
            </a:r>
            <a:endParaRPr lang="en-US" sz="36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04" y="3537864"/>
            <a:ext cx="4486405" cy="29928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25076" y="1108303"/>
            <a:ext cx="3111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libri" pitchFamily="34" charset="0"/>
                <a:cs typeface="Calibri" pitchFamily="34" charset="0"/>
              </a:rPr>
              <a:t>Confidentiality</a:t>
            </a:r>
            <a:endParaRPr lang="en-US" sz="36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89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524000"/>
            <a:ext cx="7811185" cy="42672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The physician would rely on what they found by direct bed side practice of methods.</a:t>
            </a:r>
          </a:p>
          <a:p>
            <a:r>
              <a:rPr lang="en-US" sz="36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Diagnosis made after specific investigations based on clinical finding.</a:t>
            </a:r>
          </a:p>
          <a:p>
            <a:pPr marL="0" indent="0">
              <a:buNone/>
            </a:pPr>
            <a:endParaRPr lang="en-US" sz="36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endParaRPr lang="en-US" sz="36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39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52" y="190497"/>
            <a:ext cx="4039173" cy="285930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8409"/>
            <a:ext cx="4017362" cy="15550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00"/>
          <a:stretch/>
        </p:blipFill>
        <p:spPr>
          <a:xfrm>
            <a:off x="4524521" y="1851003"/>
            <a:ext cx="4064842" cy="31705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" t="156" r="-1846" b="9844"/>
          <a:stretch/>
        </p:blipFill>
        <p:spPr>
          <a:xfrm>
            <a:off x="351192" y="3344528"/>
            <a:ext cx="4186361" cy="3200400"/>
          </a:xfrm>
          <a:prstGeom prst="rect">
            <a:avLst/>
          </a:prstGeom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99" y="5021580"/>
            <a:ext cx="3636363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680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Early medical traditions include those of </a:t>
            </a:r>
            <a:r>
              <a:rPr lang="en-US" sz="28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Babylon, China, Egypt an India</a:t>
            </a: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. </a:t>
            </a:r>
          </a:p>
          <a:p>
            <a:pPr marL="0" indent="0">
              <a:buNone/>
            </a:pPr>
            <a:endParaRPr lang="en-US" sz="28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The </a:t>
            </a:r>
            <a:r>
              <a:rPr lang="en-US" sz="28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Greeks</a:t>
            </a: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introduced the concepts of medical diagnosis, prognosis, and advanced medical ethics.</a:t>
            </a:r>
          </a:p>
          <a:p>
            <a:pPr marL="0" indent="0">
              <a:buNone/>
            </a:pPr>
            <a:endParaRPr lang="en-US" sz="24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78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905000"/>
            <a:ext cx="7734985" cy="3777622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Sympathy and Empathy used to be the base of  doctor-patient relationship.</a:t>
            </a:r>
          </a:p>
          <a:p>
            <a:r>
              <a:rPr lang="en-US" sz="36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The teamwork made diagnosis possible with minimum cost, building up confidence and reliability.</a:t>
            </a:r>
          </a:p>
          <a:p>
            <a:endParaRPr lang="en-US" sz="36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58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user\Desktop\DPR\sympath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8286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2429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user\Desktop\DPR\Empathy-Four-Element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0868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0880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atin typeface="Calibri" pitchFamily="34" charset="0"/>
                <a:cs typeface="Calibri" pitchFamily="34" charset="0"/>
              </a:rPr>
              <a:t>Patient </a:t>
            </a:r>
            <a:r>
              <a:rPr lang="en-US" sz="4000" b="1" dirty="0" smtClean="0">
                <a:latin typeface="Calibri" pitchFamily="34" charset="0"/>
                <a:cs typeface="Calibri" pitchFamily="34" charset="0"/>
              </a:rPr>
              <a:t>Expectation from PDE</a:t>
            </a:r>
            <a:endParaRPr lang="en-US" sz="4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752600"/>
            <a:ext cx="7848600" cy="42672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800" b="1" dirty="0" smtClean="0">
                <a:latin typeface="Calibri" pitchFamily="34" charset="0"/>
                <a:cs typeface="Calibri" pitchFamily="34" charset="0"/>
              </a:rPr>
              <a:t>    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1. Doctors should be </a:t>
            </a:r>
            <a:r>
              <a:rPr lang="en-US" sz="28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reachable at all times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. </a:t>
            </a:r>
          </a:p>
          <a:p>
            <a:pPr>
              <a:buNone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   2. Patient </a:t>
            </a:r>
            <a:r>
              <a:rPr lang="en-US" sz="28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care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 should be </a:t>
            </a:r>
            <a:r>
              <a:rPr lang="en-US" sz="28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personalized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. </a:t>
            </a:r>
          </a:p>
          <a:p>
            <a:pPr>
              <a:buNone/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    3. Patients should know </a:t>
            </a:r>
            <a:r>
              <a:rPr lang="en-US" sz="28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what’s going on 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at all times</a:t>
            </a:r>
          </a:p>
          <a:p>
            <a:pPr>
              <a:buNone/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    4. Doctors should offer </a:t>
            </a:r>
            <a:r>
              <a:rPr lang="en-US" sz="28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care coordination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. </a:t>
            </a:r>
          </a:p>
          <a:p>
            <a:pPr>
              <a:buNone/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    5. Patients </a:t>
            </a:r>
            <a:r>
              <a:rPr lang="en-US" sz="28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shouldn’t wait 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to access care.</a:t>
            </a:r>
            <a:r>
              <a:rPr lang="en-US" sz="2800" b="1" dirty="0" smtClean="0">
                <a:latin typeface="Calibri" pitchFamily="34" charset="0"/>
                <a:cs typeface="Calibri" pitchFamily="34" charset="0"/>
              </a:rPr>
              <a:t> </a:t>
            </a:r>
          </a:p>
          <a:p>
            <a:pPr>
              <a:buNone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    6. 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They </a:t>
            </a:r>
            <a:r>
              <a:rPr lang="en-US" sz="28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demand </a:t>
            </a:r>
            <a:r>
              <a:rPr lang="en-US" sz="28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time 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to verify their gathered information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as they visit 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physicians.</a:t>
            </a:r>
            <a:endParaRPr lang="en-US" sz="2800" dirty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endParaRPr lang="en-US" sz="280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7199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01" t="-368" r="6618" b="-4178"/>
          <a:stretch/>
        </p:blipFill>
        <p:spPr bwMode="auto">
          <a:xfrm>
            <a:off x="6477000" y="0"/>
            <a:ext cx="2667000" cy="3566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561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8302" y="2011134"/>
            <a:ext cx="7086600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Apart  from this, patients gather knowledge about their disease, symptom, drug and tend to discuss with the physician for more clarification and possible explanation of everything- </a:t>
            </a:r>
            <a:r>
              <a:rPr lang="en-US" sz="2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“The Wikipedia Syndrome”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068" y="4724399"/>
            <a:ext cx="3387682" cy="167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4008"/>
            <a:ext cx="1702205" cy="1135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699" y="76200"/>
            <a:ext cx="3562350" cy="1732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995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3484777"/>
              </p:ext>
            </p:extLst>
          </p:nvPr>
        </p:nvGraphicFramePr>
        <p:xfrm>
          <a:off x="76200" y="0"/>
          <a:ext cx="90678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267200" y="592899"/>
            <a:ext cx="457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J Bangladesh </a:t>
            </a:r>
            <a:r>
              <a:rPr lang="en-US" sz="1600" i="1" dirty="0" err="1"/>
              <a:t>CollPhysSurg</a:t>
            </a:r>
            <a:r>
              <a:rPr lang="en-US" sz="1600" dirty="0"/>
              <a:t> 2008; 26: </a:t>
            </a:r>
            <a:r>
              <a:rPr lang="en-US" sz="1600" dirty="0" smtClean="0"/>
              <a:t>3-9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9530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36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0" indent="0" algn="ctr">
              <a:buNone/>
            </a:pPr>
            <a:r>
              <a:rPr lang="en-US" sz="3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en-US" sz="36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urrent situation where major change is notable in daily activities of a doctor in different situations.</a:t>
            </a:r>
            <a:endParaRPr lang="en-US" sz="36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2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04800"/>
            <a:ext cx="8458200" cy="62484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   It’s a common picture in ward round</a:t>
            </a:r>
          </a:p>
          <a:p>
            <a:pPr marL="0" indent="0">
              <a:buNone/>
            </a:pPr>
            <a:endParaRPr lang="en-US" sz="36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424835"/>
            <a:ext cx="8915400" cy="5410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2663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685801"/>
            <a:ext cx="7162800" cy="21336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There is always someone </a:t>
            </a:r>
          </a:p>
          <a:p>
            <a:pPr>
              <a:buFontTx/>
              <a:buChar char="-"/>
            </a:pPr>
            <a:r>
              <a:rPr lang="en-US" sz="3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Holding smartphone or tabloid.</a:t>
            </a:r>
          </a:p>
          <a:p>
            <a:pPr>
              <a:buFontTx/>
              <a:buChar char="-"/>
            </a:pPr>
            <a:r>
              <a:rPr lang="en-US" sz="3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Having camera and picking academic picture</a:t>
            </a:r>
          </a:p>
          <a:p>
            <a:pPr marL="0" indent="0">
              <a:buNone/>
            </a:pPr>
            <a:endParaRPr lang="en-US" sz="32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200400"/>
            <a:ext cx="4410075" cy="3034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338932"/>
            <a:ext cx="3794991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2179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1828800"/>
            <a:ext cx="6591985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A 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towering figure in the history of medicine was the </a:t>
            </a: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physician Hippocrates of Kos 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(c. 460 – c. 370 BCE), considered the "father of Western medicine."</a:t>
            </a:r>
          </a:p>
        </p:txBody>
      </p:sp>
    </p:spTree>
    <p:extLst>
      <p:ext uri="{BB962C8B-B14F-4D97-AF65-F5344CB8AC3E}">
        <p14:creationId xmlns:p14="http://schemas.microsoft.com/office/powerpoint/2010/main" val="213195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1460319"/>
            <a:ext cx="6591985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The trend of using a notebook, pencil/ pen is almost over.</a:t>
            </a:r>
          </a:p>
          <a:p>
            <a:pPr marL="0" indent="0">
              <a:buNone/>
            </a:pPr>
            <a:endParaRPr lang="en-US" sz="36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14608" r="1885" b="14341"/>
          <a:stretch/>
        </p:blipFill>
        <p:spPr>
          <a:xfrm>
            <a:off x="5971653" y="3124200"/>
            <a:ext cx="3096147" cy="2743200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04"/>
          <a:stretch/>
        </p:blipFill>
        <p:spPr bwMode="auto">
          <a:xfrm>
            <a:off x="416490" y="3087666"/>
            <a:ext cx="4333875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453" y="3349130"/>
            <a:ext cx="1219200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5418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371599" y="609600"/>
            <a:ext cx="7605793" cy="3124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Doctors </a:t>
            </a:r>
            <a:r>
              <a:rPr lang="en-US" sz="32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use smartphones </a:t>
            </a:r>
            <a:r>
              <a:rPr lang="en-US" sz="3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more than </a:t>
            </a:r>
            <a:r>
              <a:rPr lang="en-US" sz="32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they use </a:t>
            </a:r>
            <a:r>
              <a:rPr lang="en-US" sz="3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 stethoscopes.</a:t>
            </a:r>
            <a:endParaRPr lang="en-US" sz="32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3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Both </a:t>
            </a:r>
            <a:r>
              <a:rPr lang="en-US" sz="32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for patient </a:t>
            </a:r>
            <a:r>
              <a:rPr lang="en-US" sz="3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care; and </a:t>
            </a:r>
            <a:r>
              <a:rPr lang="en-US" sz="32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for </a:t>
            </a:r>
            <a:r>
              <a:rPr lang="en-US" sz="3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socializing</a:t>
            </a:r>
            <a:endParaRPr lang="en-US" sz="32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3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Access the </a:t>
            </a:r>
            <a:r>
              <a:rPr lang="en-US" sz="3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Internet to </a:t>
            </a:r>
            <a:r>
              <a:rPr lang="en-US" sz="32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remain up </a:t>
            </a:r>
            <a:r>
              <a:rPr lang="en-US" sz="3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to date</a:t>
            </a:r>
            <a:endParaRPr lang="en-US" sz="32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r>
              <a:rPr lang="en-US" sz="32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Using </a:t>
            </a:r>
            <a:r>
              <a:rPr lang="en-US" sz="32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Medical apps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27" y="3886200"/>
            <a:ext cx="3559073" cy="2494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412" y="3886200"/>
            <a:ext cx="3021645" cy="2494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397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"/>
            <a:ext cx="9150834" cy="6629400"/>
          </a:xfrm>
        </p:spPr>
      </p:pic>
    </p:spTree>
    <p:extLst>
      <p:ext uri="{BB962C8B-B14F-4D97-AF65-F5344CB8AC3E}">
        <p14:creationId xmlns:p14="http://schemas.microsoft.com/office/powerpoint/2010/main" val="3893674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752600"/>
            <a:ext cx="7239000" cy="4911012"/>
          </a:xfrm>
        </p:spPr>
      </p:pic>
      <p:sp>
        <p:nvSpPr>
          <p:cNvPr id="6" name="TextBox 5"/>
          <p:cNvSpPr txBox="1"/>
          <p:nvPr/>
        </p:nvSpPr>
        <p:spPr>
          <a:xfrm>
            <a:off x="1371599" y="457200"/>
            <a:ext cx="77901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libri" pitchFamily="34" charset="0"/>
                <a:cs typeface="Calibri" pitchFamily="34" charset="0"/>
              </a:rPr>
              <a:t>Teachers have to take a look at the book stored in his device before taking the class</a:t>
            </a:r>
            <a:endParaRPr lang="en-US" sz="32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4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Keep up to date</a:t>
            </a:r>
            <a:br>
              <a:rPr lang="en-US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</a:br>
            <a:endParaRPr lang="en-US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1524000"/>
            <a:ext cx="6591985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• </a:t>
            </a:r>
            <a:r>
              <a:rPr lang="en-US" sz="36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Specialty-specific clinical content</a:t>
            </a:r>
          </a:p>
          <a:p>
            <a:pPr marL="0" indent="0">
              <a:buNone/>
            </a:pPr>
            <a:r>
              <a:rPr lang="en-US" sz="36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• Online medical journals</a:t>
            </a:r>
          </a:p>
          <a:p>
            <a:pPr marL="0" indent="0">
              <a:buNone/>
            </a:pPr>
            <a:r>
              <a:rPr lang="en-US" sz="36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          Medscape</a:t>
            </a:r>
            <a:r>
              <a:rPr lang="en-US" sz="36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</a:t>
            </a:r>
            <a:r>
              <a:rPr lang="en-US" sz="36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PubMed </a:t>
            </a:r>
            <a:r>
              <a:rPr lang="en-US" sz="36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etc.</a:t>
            </a:r>
            <a:endParaRPr lang="en-US" sz="36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r>
              <a:rPr lang="en-US" sz="36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• CME </a:t>
            </a:r>
            <a:r>
              <a:rPr lang="en-US" sz="36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articles</a:t>
            </a:r>
            <a:endParaRPr lang="en-US" sz="36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074" name="Picture 2" descr="C:\Users\user\Desktop\digital doctors\pics\Depositphotos_7756090_s-20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907" y="3581400"/>
            <a:ext cx="2825750" cy="312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343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9" name="Picture 3" descr="C:\Users\user\Desktop\digital doctors\pics\Picture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0"/>
            <a:ext cx="8700025" cy="5265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00200" y="152400"/>
            <a:ext cx="678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itchFamily="34" charset="0"/>
                <a:cs typeface="Calibri" pitchFamily="34" charset="0"/>
              </a:rPr>
              <a:t>Medical apps - Reference tools act</a:t>
            </a:r>
          </a:p>
          <a:p>
            <a:r>
              <a:rPr lang="en-US" sz="3600" dirty="0">
                <a:latin typeface="Calibri" pitchFamily="34" charset="0"/>
                <a:cs typeface="Calibri" pitchFamily="34" charset="0"/>
              </a:rPr>
              <a:t>as a </a:t>
            </a:r>
            <a:r>
              <a:rPr lang="en-US" sz="36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peripheral brain</a:t>
            </a:r>
          </a:p>
        </p:txBody>
      </p:sp>
    </p:spTree>
    <p:extLst>
      <p:ext uri="{BB962C8B-B14F-4D97-AF65-F5344CB8AC3E}">
        <p14:creationId xmlns:p14="http://schemas.microsoft.com/office/powerpoint/2010/main" val="312720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074"/>
            <a:ext cx="5114369" cy="2480469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3124200"/>
            <a:ext cx="3571875" cy="3571875"/>
          </a:xfrm>
          <a:prstGeom prst="rect">
            <a:avLst/>
          </a:prstGeom>
        </p:spPr>
      </p:pic>
      <p:sp>
        <p:nvSpPr>
          <p:cNvPr id="13" name="Down Arrow 12"/>
          <p:cNvSpPr/>
          <p:nvPr/>
        </p:nvSpPr>
        <p:spPr>
          <a:xfrm>
            <a:off x="2971800" y="2743200"/>
            <a:ext cx="457200" cy="106680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019800" y="533400"/>
            <a:ext cx="2971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libri" pitchFamily="34" charset="0"/>
                <a:cs typeface="Calibri" pitchFamily="34" charset="0"/>
              </a:rPr>
              <a:t>Iconic Equipment Stethoscope</a:t>
            </a:r>
          </a:p>
          <a:p>
            <a:r>
              <a:rPr lang="en-US" sz="3200" dirty="0" smtClean="0">
                <a:latin typeface="Calibri" pitchFamily="34" charset="0"/>
                <a:cs typeface="Calibri" pitchFamily="34" charset="0"/>
              </a:rPr>
              <a:t>Previous and Now</a:t>
            </a:r>
            <a:endParaRPr lang="en-US" sz="32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7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0"/>
            <a:ext cx="4724400" cy="2581364"/>
          </a:xfr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394364"/>
            <a:ext cx="47625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066800" y="1981200"/>
            <a:ext cx="2895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Calibri" pitchFamily="34" charset="0"/>
                <a:cs typeface="Calibri" pitchFamily="34" charset="0"/>
              </a:rPr>
              <a:t>Smartphone Stethoscope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71600" y="286434"/>
            <a:ext cx="4114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latin typeface="Calibri" pitchFamily="34" charset="0"/>
                <a:cs typeface="Calibri" pitchFamily="34" charset="0"/>
              </a:rPr>
              <a:t>NOW !!</a:t>
            </a:r>
            <a:endParaRPr lang="en-US" sz="36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472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04800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         Smartphone </a:t>
            </a:r>
            <a:r>
              <a:rPr lang="en-US" sz="32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acts like Doctors</a:t>
            </a:r>
          </a:p>
          <a:p>
            <a:pPr marL="0" indent="0" algn="ctr">
              <a:buNone/>
            </a:pPr>
            <a:r>
              <a:rPr lang="en-US" sz="3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       Doctors </a:t>
            </a:r>
            <a:r>
              <a:rPr lang="en-US" sz="32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act like Smartphone</a:t>
            </a:r>
          </a:p>
          <a:p>
            <a:pPr marL="0" indent="0" algn="ctr">
              <a:buNone/>
            </a:pPr>
            <a:r>
              <a:rPr lang="en-US" sz="32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 Vigilant, Smart, Quick , Multitasking &amp; Ever Demanding)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590799"/>
            <a:ext cx="7001933" cy="393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37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457200"/>
            <a:ext cx="7824070" cy="2595562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Online websites containing articles, new information, new drugs, new disease of almost every branch of medical science and have easy to every doctor having internet facility.</a:t>
            </a:r>
            <a:endParaRPr lang="en-US" sz="32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999069"/>
            <a:ext cx="3209925" cy="105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667000"/>
            <a:ext cx="25146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392460"/>
            <a:ext cx="3686175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941" y="4267200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292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1" y="159023"/>
            <a:ext cx="3962400" cy="4749653"/>
          </a:xfrm>
        </p:spPr>
      </p:pic>
      <p:sp>
        <p:nvSpPr>
          <p:cNvPr id="6" name="TextBox 5"/>
          <p:cNvSpPr txBox="1"/>
          <p:nvPr/>
        </p:nvSpPr>
        <p:spPr>
          <a:xfrm>
            <a:off x="4267200" y="5334000"/>
            <a:ext cx="1752600" cy="380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Hippocrates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7275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381000"/>
            <a:ext cx="7772400" cy="1621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What changes we see in daily medical practice and teaching is the reflection of improved communication and technology.</a:t>
            </a:r>
            <a:endParaRPr lang="en-US" sz="32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032" y="2438399"/>
            <a:ext cx="6932168" cy="4390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69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3048000"/>
            <a:ext cx="8001000" cy="3687763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Internet and its improvement in dissemination has given everyone to access to vast knowledge.</a:t>
            </a:r>
          </a:p>
          <a:p>
            <a:r>
              <a:rPr lang="en-US" sz="36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Hardwire.. computer, laptop…finally smartphone revolutionized the use of internet.</a:t>
            </a:r>
          </a:p>
          <a:p>
            <a:endParaRPr lang="en-US" sz="36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6" y="0"/>
            <a:ext cx="4270806" cy="263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57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 smtClean="0">
                <a:latin typeface="Calibri" pitchFamily="34" charset="0"/>
                <a:cs typeface="Calibri" pitchFamily="34" charset="0"/>
              </a:rPr>
              <a:t>Responsibilities of Physician </a:t>
            </a:r>
            <a:r>
              <a:rPr lang="en-US" sz="3600" b="1" dirty="0" smtClean="0">
                <a:latin typeface="Calibri" pitchFamily="34" charset="0"/>
                <a:cs typeface="Calibri" pitchFamily="34" charset="0"/>
              </a:rPr>
              <a:t>Teacher/ Consultant </a:t>
            </a:r>
            <a:r>
              <a:rPr lang="en-US" sz="3600" b="1" dirty="0" smtClean="0">
                <a:latin typeface="Calibri" pitchFamily="34" charset="0"/>
                <a:cs typeface="Calibri" pitchFamily="34" charset="0"/>
              </a:rPr>
              <a:t>of digital era</a:t>
            </a:r>
            <a:endParaRPr lang="en-US" sz="36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7049185" cy="3777622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Teaching undergrad and post grad students</a:t>
            </a:r>
          </a:p>
          <a:p>
            <a:r>
              <a:rPr lang="en-US" sz="3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Attending Inpatients and outpatients</a:t>
            </a:r>
          </a:p>
          <a:p>
            <a:r>
              <a:rPr lang="en-US" sz="3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Grand Round</a:t>
            </a:r>
          </a:p>
          <a:p>
            <a:r>
              <a:rPr lang="en-US" sz="3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Board round</a:t>
            </a:r>
          </a:p>
          <a:p>
            <a:endParaRPr lang="en-US" sz="32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70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1371600"/>
            <a:ext cx="7467600" cy="48006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Journal Club</a:t>
            </a:r>
          </a:p>
          <a:p>
            <a:r>
              <a:rPr lang="en-US" sz="3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CME</a:t>
            </a:r>
          </a:p>
          <a:p>
            <a:r>
              <a:rPr lang="en-US" sz="3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Video conferencing</a:t>
            </a:r>
          </a:p>
          <a:p>
            <a:r>
              <a:rPr lang="en-US" sz="3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Telemedicine</a:t>
            </a:r>
          </a:p>
          <a:p>
            <a:r>
              <a:rPr lang="en-US" sz="32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Webinar</a:t>
            </a:r>
            <a:endParaRPr lang="en-US" sz="32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3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Giving feed back to patient by Cell phone</a:t>
            </a:r>
          </a:p>
          <a:p>
            <a:r>
              <a:rPr lang="en-US" sz="3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Administration</a:t>
            </a:r>
            <a:endParaRPr lang="en-US" sz="32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9023" y="3424723"/>
            <a:ext cx="5954" cy="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46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752600"/>
            <a:ext cx="7391400" cy="43434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Carrying out Research</a:t>
            </a:r>
          </a:p>
          <a:p>
            <a:r>
              <a:rPr lang="en-US" sz="3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Writing scientific papers</a:t>
            </a:r>
          </a:p>
          <a:p>
            <a:r>
              <a:rPr lang="en-US" sz="3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Joining National and International Medical conferences</a:t>
            </a:r>
          </a:p>
          <a:p>
            <a:r>
              <a:rPr lang="en-US" sz="3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Documentation (Data base )</a:t>
            </a:r>
          </a:p>
          <a:p>
            <a:r>
              <a:rPr lang="en-US" sz="3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Death review</a:t>
            </a:r>
          </a:p>
          <a:p>
            <a:r>
              <a:rPr lang="en-US" sz="3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Medical Audit</a:t>
            </a:r>
            <a:endParaRPr lang="en-US" sz="32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78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6096000" cy="3261878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Preparing national guidelines for emerging diseases</a:t>
            </a:r>
          </a:p>
          <a:p>
            <a:r>
              <a:rPr lang="en-US" sz="3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Giving health support to national disaster</a:t>
            </a:r>
          </a:p>
          <a:p>
            <a:pPr>
              <a:buNone/>
            </a:pPr>
            <a:r>
              <a:rPr lang="en-US" sz="3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   All these activities are multitasking and multifaceted</a:t>
            </a:r>
            <a:endParaRPr lang="en-US" sz="32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609600"/>
            <a:ext cx="176212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467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447800"/>
            <a:ext cx="7772400" cy="3777622"/>
          </a:xfrm>
        </p:spPr>
        <p:txBody>
          <a:bodyPr>
            <a:normAutofit/>
          </a:bodyPr>
          <a:lstStyle/>
          <a:p>
            <a:endParaRPr lang="en-US" sz="3600" b="1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en-US" sz="36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  Physicians in the Digital Era are really </a:t>
            </a:r>
          </a:p>
          <a:p>
            <a:pPr>
              <a:buNone/>
            </a:pPr>
            <a:r>
              <a:rPr lang="en-US" sz="36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   BURNT OUT with their work load</a:t>
            </a:r>
            <a:endParaRPr lang="en-US" sz="36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44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The extensive application of modern technology has some major Disadvantages</a:t>
            </a:r>
            <a:endParaRPr lang="en-US" sz="36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4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447800"/>
            <a:ext cx="7391400" cy="3777622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Now bed side clinical examination is suppressed by increasing tendency of using diagnostic equipment.</a:t>
            </a:r>
          </a:p>
          <a:p>
            <a:r>
              <a:rPr lang="en-US" sz="3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There is significant reduction of </a:t>
            </a:r>
            <a:r>
              <a:rPr lang="en-US" sz="32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contact between doctor and patient</a:t>
            </a:r>
            <a:r>
              <a:rPr lang="en-US" sz="3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r>
              <a:rPr lang="en-US" sz="3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Health related cost greatly increased for the patients.</a:t>
            </a:r>
            <a:endParaRPr lang="en-US" sz="32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endParaRPr lang="en-US" sz="32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endParaRPr lang="en-US" sz="32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endParaRPr lang="en-US" sz="32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97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447800"/>
            <a:ext cx="7543800" cy="4343400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In the last 2 - 3 decades Medicine field has expanded a lot from its main trunk to many branches as subspecialties and  sub-subspecialties</a:t>
            </a:r>
            <a:r>
              <a:rPr lang="en-US" sz="3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pPr marL="0" indent="0">
              <a:buNone/>
            </a:pPr>
            <a:endParaRPr lang="en-US" sz="32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3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Sub- specialty Physicians </a:t>
            </a:r>
            <a:r>
              <a:rPr lang="en-US" sz="3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have developed </a:t>
            </a:r>
            <a:r>
              <a:rPr lang="en-US" sz="3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tunnel vision </a:t>
            </a:r>
            <a:r>
              <a:rPr lang="en-US" sz="3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in treating patients instead of opportunity to develop wide spectrum of </a:t>
            </a:r>
            <a:r>
              <a:rPr lang="en-US" sz="3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knowledge</a:t>
            </a:r>
            <a:r>
              <a:rPr lang="en-US" sz="3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            </a:t>
            </a:r>
            <a:endParaRPr lang="en-US" sz="32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endParaRPr lang="en-US" sz="32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endParaRPr lang="en-US" sz="32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endParaRPr lang="en-US" sz="32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41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60499"/>
            <a:ext cx="5307842" cy="1524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The </a:t>
            </a:r>
            <a:r>
              <a:rPr lang="en-US" sz="28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Islamic civilization 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rose to primacy in medical science as its </a:t>
            </a: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physicians 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contributed significantly to the field of </a:t>
            </a: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medicine.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2050" name="Picture 2" descr="https://www.iosminaret.org/vol-5/issue8/Ibn_Si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762" y="3276600"/>
            <a:ext cx="3305175" cy="297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533400"/>
            <a:ext cx="28575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10" y="3276600"/>
            <a:ext cx="4643622" cy="297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565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404018"/>
            <a:ext cx="7239000" cy="54403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Cyber Attack Spreads Across 74 Countries;</a:t>
            </a:r>
          </a:p>
          <a:p>
            <a:pPr marL="0" indent="0" algn="ctr">
              <a:buNone/>
            </a:pPr>
            <a:r>
              <a:rPr lang="en-US" sz="32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Some UK Hospitals Crippled</a:t>
            </a:r>
            <a:endParaRPr lang="en-US" sz="3200" dirty="0" smtClean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pPr marL="0" indent="0" algn="r">
              <a:buNone/>
            </a:pPr>
            <a:r>
              <a:rPr lang="en-US" sz="28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Published in 12 May 2017, FOX News</a:t>
            </a:r>
          </a:p>
          <a:p>
            <a:pPr marL="0" indent="0">
              <a:buNone/>
            </a:pPr>
            <a:endParaRPr lang="en-US" sz="3600" dirty="0" smtClean="0">
              <a:latin typeface="Calibri" pitchFamily="34" charset="0"/>
              <a:cs typeface="Calibri" pitchFamily="34" charset="0"/>
            </a:endParaRPr>
          </a:p>
          <a:p>
            <a:endParaRPr lang="en-US" sz="36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429000"/>
            <a:ext cx="5181600" cy="2901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275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1676400"/>
            <a:ext cx="7239000" cy="3777622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The </a:t>
            </a:r>
            <a:r>
              <a:rPr lang="en-US" sz="32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impact of the attacks caused phone lines to go down, appointments to be canceled and patients to be turned away.</a:t>
            </a:r>
          </a:p>
          <a:p>
            <a:r>
              <a:rPr lang="en-US" sz="32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We're entering an age known as 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cyber-insecurity</a:t>
            </a:r>
            <a:r>
              <a:rPr lang="en-US" sz="32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endParaRPr lang="en-US" sz="32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90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Calibri" pitchFamily="34" charset="0"/>
                <a:cs typeface="Calibri" pitchFamily="34" charset="0"/>
              </a:rPr>
              <a:t>Conclusion</a:t>
            </a:r>
            <a:endParaRPr lang="en-US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9800" y="2133600"/>
            <a:ext cx="7619999" cy="3777622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Physicians of Digital Era (PDE) is direct outcome of rapidly advanced technology and communication in health sector</a:t>
            </a:r>
            <a:r>
              <a:rPr lang="en-US" sz="3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pPr marL="0" indent="0">
              <a:buNone/>
            </a:pPr>
            <a:endParaRPr lang="en-US" sz="32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3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Substantial </a:t>
            </a:r>
            <a:r>
              <a:rPr lang="en-US" sz="32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gains in terms of productivity and health outcomes are </a:t>
            </a:r>
            <a:r>
              <a:rPr lang="en-US" sz="3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made possible.</a:t>
            </a:r>
          </a:p>
        </p:txBody>
      </p:sp>
    </p:spTree>
    <p:extLst>
      <p:ext uri="{BB962C8B-B14F-4D97-AF65-F5344CB8AC3E}">
        <p14:creationId xmlns:p14="http://schemas.microsoft.com/office/powerpoint/2010/main" val="6773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1295400"/>
            <a:ext cx="7467600" cy="3777622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There are  prominent disadvantages in parallel to promising advantages.</a:t>
            </a:r>
          </a:p>
          <a:p>
            <a:r>
              <a:rPr lang="en-US" sz="32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</a:t>
            </a:r>
            <a:r>
              <a:rPr lang="en-US" sz="3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octor-patient communication and </a:t>
            </a:r>
            <a:r>
              <a:rPr lang="en-US" sz="3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relation </a:t>
            </a:r>
            <a:r>
              <a:rPr lang="en-US" sz="3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become </a:t>
            </a:r>
            <a:r>
              <a:rPr lang="en-US" sz="3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less intimate.</a:t>
            </a:r>
            <a:endParaRPr lang="en-US" sz="32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3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Physicians are being exhausted, on the other hand patient’s health cost has been increased.</a:t>
            </a:r>
          </a:p>
          <a:p>
            <a:endParaRPr lang="en-US" sz="32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endParaRPr lang="en-US" sz="32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06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219200"/>
            <a:ext cx="7162800" cy="4906963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We have to maintain pace with this digital revolution, be up to date in every way.</a:t>
            </a:r>
          </a:p>
          <a:p>
            <a:r>
              <a:rPr lang="en-US" sz="36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But also must not forget our root, the base of traditional </a:t>
            </a:r>
            <a:r>
              <a:rPr lang="en-US" sz="36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bedside clinical practice.</a:t>
            </a:r>
          </a:p>
          <a:p>
            <a:endParaRPr lang="en-US" sz="36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endParaRPr lang="en-US" sz="36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13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Acknowledgement</a:t>
            </a:r>
          </a:p>
          <a:p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Dr.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Maksud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Majumder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Registrar Medicine, PMCH</a:t>
            </a:r>
          </a:p>
          <a:p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Dr. Abdul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Basit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Ibne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Momen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,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Asstt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Registrar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29774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745163"/>
          </a:xfrm>
        </p:spPr>
        <p:txBody>
          <a:bodyPr/>
          <a:lstStyle/>
          <a:p>
            <a:pPr marL="0" indent="0" algn="ctr">
              <a:buNone/>
            </a:pPr>
            <a:endParaRPr lang="en-US" dirty="0" smtClean="0">
              <a:latin typeface="Cooper Black" pitchFamily="18" charset="0"/>
            </a:endParaRPr>
          </a:p>
          <a:p>
            <a:pPr marL="0" indent="0" algn="ctr">
              <a:buNone/>
            </a:pPr>
            <a:endParaRPr lang="en-US" dirty="0">
              <a:latin typeface="Cooper Black" pitchFamily="18" charset="0"/>
            </a:endParaRPr>
          </a:p>
          <a:p>
            <a:pPr marL="0" indent="0" algn="ctr">
              <a:buNone/>
            </a:pPr>
            <a:endParaRPr lang="en-US" sz="4400" dirty="0" smtClean="0">
              <a:latin typeface="Cooper Black" pitchFamily="18" charset="0"/>
            </a:endParaRPr>
          </a:p>
          <a:p>
            <a:pPr marL="0" indent="0" algn="ctr">
              <a:buNone/>
            </a:pPr>
            <a:r>
              <a:rPr lang="en-US" sz="4400" dirty="0" smtClean="0">
                <a:latin typeface="Cooper Black" pitchFamily="18" charset="0"/>
              </a:rPr>
              <a:t>THANKS </a:t>
            </a:r>
          </a:p>
          <a:p>
            <a:pPr marL="0" indent="0" algn="ctr">
              <a:buNone/>
            </a:pPr>
            <a:r>
              <a:rPr lang="en-US" sz="4400" dirty="0" smtClean="0">
                <a:latin typeface="Cooper Black" pitchFamily="18" charset="0"/>
              </a:rPr>
              <a:t>FOR </a:t>
            </a:r>
          </a:p>
          <a:p>
            <a:pPr marL="0" indent="0" algn="ctr">
              <a:buNone/>
            </a:pPr>
            <a:r>
              <a:rPr lang="en-US" sz="4400" dirty="0" smtClean="0">
                <a:latin typeface="Cooper Black" pitchFamily="18" charset="0"/>
              </a:rPr>
              <a:t>PATIENCE</a:t>
            </a:r>
            <a:br>
              <a:rPr lang="en-US" sz="4400" dirty="0" smtClean="0">
                <a:latin typeface="Cooper Black" pitchFamily="18" charset="0"/>
              </a:rPr>
            </a:br>
            <a:r>
              <a:rPr lang="en-US" sz="4400" dirty="0" smtClean="0">
                <a:latin typeface="Cooper Black" pitchFamily="18" charset="0"/>
              </a:rPr>
              <a:t>HEARING</a:t>
            </a:r>
            <a:endParaRPr lang="en-US" sz="4400" dirty="0">
              <a:latin typeface="Cooper Blac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9934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Medical School and Universities</a:t>
            </a:r>
            <a:endParaRPr lang="en-US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The first 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</a:rPr>
              <a:t>medical schools </a:t>
            </a: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- 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in the 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</a:rPr>
              <a:t>9th century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, most notably the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</a:rPr>
              <a:t>Schola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</a:rPr>
              <a:t>Medica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</a:rPr>
              <a:t>Salernitana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in Italy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. </a:t>
            </a:r>
          </a:p>
          <a:p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By 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the </a:t>
            </a:r>
            <a:r>
              <a:rPr lang="en-US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13th 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</a:rPr>
              <a:t>century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, the medical school at Montpellier began to eclipse the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</a:rPr>
              <a:t>Salernitan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 school. </a:t>
            </a:r>
            <a:endParaRPr lang="en-US" sz="28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In the 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</a:rPr>
              <a:t>12th century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</a:rPr>
              <a:t>universities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 were founded in Italy, France, and England. </a:t>
            </a:r>
          </a:p>
          <a:p>
            <a:endParaRPr lang="en-US" sz="28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sz="28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97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381000"/>
            <a:ext cx="6589199" cy="128089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Renaissance to Early Modern period 16th–18th century</a:t>
            </a:r>
            <a:r>
              <a:rPr 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028" name="Picture 4" descr="http://mrblacksarmy.weebly.com/uploads/1/2/4/0/12405306/9444169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905000"/>
            <a:ext cx="643679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41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600200"/>
            <a:ext cx="6781800" cy="48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The 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Renaissance brought an intense focus on scholarship to Christian Europe. </a:t>
            </a:r>
            <a:endParaRPr lang="en-US" sz="28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endParaRPr lang="en-US" sz="28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The 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</a:rPr>
              <a:t>microscop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e was </a:t>
            </a: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invented</a:t>
            </a:r>
          </a:p>
          <a:p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The </a:t>
            </a:r>
            <a:r>
              <a:rPr lang="en-US" sz="28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germ theory </a:t>
            </a: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of disease in 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the 19th </a:t>
            </a: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century 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led to cures for many infectious diseases</a:t>
            </a:r>
            <a:endParaRPr lang="en-US" sz="28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endParaRPr lang="en-US" sz="28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41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1101</TotalTime>
  <Words>1122</Words>
  <Application>Microsoft Office PowerPoint</Application>
  <PresentationFormat>On-screen Show (4:3)</PresentationFormat>
  <Paragraphs>182</Paragraphs>
  <Slides>66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4" baseType="lpstr">
      <vt:lpstr>Aharoni</vt:lpstr>
      <vt:lpstr>Arial</vt:lpstr>
      <vt:lpstr>Arial Black</vt:lpstr>
      <vt:lpstr>Calibri</vt:lpstr>
      <vt:lpstr>Century Gothic</vt:lpstr>
      <vt:lpstr>Cooper Black</vt:lpstr>
      <vt:lpstr>Wingdings 3</vt:lpstr>
      <vt:lpstr>Wisp</vt:lpstr>
      <vt:lpstr>Physician in the Digital Era</vt:lpstr>
      <vt:lpstr>PowerPoint Presentation</vt:lpstr>
      <vt:lpstr>PowerPoint Presentation</vt:lpstr>
      <vt:lpstr> </vt:lpstr>
      <vt:lpstr>PowerPoint Presentation</vt:lpstr>
      <vt:lpstr>PowerPoint Presentation</vt:lpstr>
      <vt:lpstr>Medical School and Universities</vt:lpstr>
      <vt:lpstr>Renaissance to Early Modern period 16th–18th century.</vt:lpstr>
      <vt:lpstr>PowerPoint Presentation</vt:lpstr>
      <vt:lpstr>Age of Enlightenment </vt:lpstr>
      <vt:lpstr>PowerPoint Presentation</vt:lpstr>
      <vt:lpstr>PowerPoint Presentation</vt:lpstr>
      <vt:lpstr>What does Digital Revolution mean?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Physician in the Digital Era ( PDE)</vt:lpstr>
      <vt:lpstr>   Physicians of 21st century Modern Doctor Internet based doctor </vt:lpstr>
      <vt:lpstr>How are they?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Patient Expectation from PDE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Keep up to date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Responsibilities of Physician Teacher/ Consultant of digital era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Dr. Tarik</cp:lastModifiedBy>
  <cp:revision>200</cp:revision>
  <dcterms:created xsi:type="dcterms:W3CDTF">2006-08-16T00:00:00Z</dcterms:created>
  <dcterms:modified xsi:type="dcterms:W3CDTF">2017-11-29T06:28:08Z</dcterms:modified>
</cp:coreProperties>
</file>